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6" r:id="rId4"/>
    <p:sldId id="280" r:id="rId5"/>
    <p:sldId id="281" r:id="rId6"/>
    <p:sldId id="288" r:id="rId7"/>
    <p:sldId id="282" r:id="rId8"/>
    <p:sldId id="283" r:id="rId9"/>
    <p:sldId id="284" r:id="rId10"/>
    <p:sldId id="285" r:id="rId11"/>
    <p:sldId id="295" r:id="rId12"/>
    <p:sldId id="286" r:id="rId13"/>
    <p:sldId id="262" r:id="rId14"/>
  </p:sldIdLst>
  <p:sldSz cx="9144000" cy="6858000" type="screen4x3"/>
  <p:notesSz cx="6858000" cy="9144000"/>
  <p:defaultTextStyle>
    <a:defPPr>
      <a:defRPr lang="id-ID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2" d="100"/>
          <a:sy n="72" d="100"/>
        </p:scale>
        <p:origin x="-1242" y="66"/>
      </p:cViewPr>
      <p:guideLst>
        <p:guide orient="horz" pos="216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Background 0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763" y="4763"/>
            <a:ext cx="9139237" cy="64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692275" y="1628775"/>
            <a:ext cx="7451725" cy="5229225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1694869-097B-42DC-A465-87005A5B40F7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1B0709-CD96-4493-967E-DD46A23CD3AB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74849-1814-4DE1-B77E-732886297219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BCFDD-CBB6-42DC-9474-0FD2B207DF65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E859F-6A3F-4892-B823-08FA2C7CB60A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C1DBB-AB77-4AD8-B96E-2A2D1576703B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ckground 02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4288"/>
            <a:ext cx="9144000" cy="646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BC7AA7-AE95-4079-8F01-C7BF1891EB6D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B58C02-F368-45A4-B7E0-6EB8F1A1F537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4A3A0-FB02-4E85-87B7-63C46F8075B2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40D29-D0F0-463C-B74B-8BCCE7EE7763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0BD3A-A70A-4E1E-9A9C-4B1656F3E0CE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E7237-C488-4CAF-8B6A-2955464D2BF2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978CC-DCA5-4DC1-A0C2-ECB688956A78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7CF5B-1146-4666-8C6C-524D1FFB677E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C7198-E8BA-4641-8312-AD11B4C69C14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06B0D-EB3A-46B4-B307-31EBB52ED1B5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ackground 03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763"/>
            <a:ext cx="9693275" cy="68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C01912-DC8D-4861-8A8E-9D28E71A1562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4BE708-117B-4E39-96FE-1A31110785B4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D0A28-1F5A-46ED-8C19-850054A77C4E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82742-1791-4380-8BA9-A59D25F8ACE7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61851-8752-42A3-8413-110808FB5C0A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80244-DDF8-4525-87E9-1CA50168A9B6}" type="slidenum">
              <a:rPr lang="id-ID" altLang="en-US"/>
              <a:t>‹#›</a:t>
            </a:fld>
            <a:endParaRPr lang="id-ID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Background 02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763"/>
            <a:ext cx="9144000" cy="646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619250" y="1484313"/>
            <a:ext cx="706755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 smtClean="0"/>
              <a:t>Click to edit Master title style</a:t>
            </a:r>
            <a:endParaRPr lang="id-ID" altLang="en-US" smtClean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19250" y="2636838"/>
            <a:ext cx="7067550" cy="3489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id-ID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1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2AC870A-0904-4B9A-86B8-F056028B81BF}" type="datetimeFigureOut">
              <a:rPr lang="id-ID" altLang="en-US"/>
              <a:t>06/06/2017</a:t>
            </a:fld>
            <a:endParaRPr lang="id-ID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1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1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D0359D-A507-445C-82DE-36997E10DE42}" type="slidenum">
              <a:rPr lang="id-ID" altLang="en-US"/>
              <a:t>‹#›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5pPr>
      <a:lvl6pPr marL="457200" algn="ctr" rtl="0" fontAlgn="base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6pPr>
      <a:lvl7pPr marL="914400" algn="ctr" rtl="0" fontAlgn="base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7pPr>
      <a:lvl8pPr marL="1371600" algn="ctr" rtl="0" fontAlgn="base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8pPr>
      <a:lvl9pPr marL="1828800" algn="ctr" rtl="0" fontAlgn="base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-EM7gwtw94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ChangeArrowheads="1"/>
          </p:cNvSpPr>
          <p:nvPr/>
        </p:nvSpPr>
        <p:spPr bwMode="auto">
          <a:xfrm>
            <a:off x="1766888" y="1676400"/>
            <a:ext cx="7072312" cy="935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-635">
              <a:spcBef>
                <a:spcPct val="20000"/>
              </a:spcBef>
              <a:tabLst>
                <a:tab pos="1320800" algn="l"/>
                <a:tab pos="2054225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Open Sans"/>
              </a:rPr>
              <a:t>Course		        :  CB </a:t>
            </a:r>
            <a:r>
              <a:rPr lang="en-US" altLang="en-US" sz="2400" dirty="0" err="1">
                <a:solidFill>
                  <a:schemeClr val="bg1"/>
                </a:solidFill>
                <a:latin typeface="Open Sans"/>
              </a:rPr>
              <a:t>Pancasila</a:t>
            </a:r>
            <a:endParaRPr lang="en-US" altLang="en-US" sz="2400" dirty="0">
              <a:solidFill>
                <a:schemeClr val="bg1"/>
              </a:solidFill>
              <a:latin typeface="Open Sans"/>
            </a:endParaRPr>
          </a:p>
          <a:p>
            <a:pPr defTabSz="-635">
              <a:spcBef>
                <a:spcPct val="20000"/>
              </a:spcBef>
              <a:tabLst>
                <a:tab pos="1320800" algn="l"/>
                <a:tab pos="2054225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Open Sans"/>
              </a:rPr>
              <a:t>Effective Period	:  </a:t>
            </a:r>
            <a:r>
              <a:rPr lang="en-US" altLang="en-US" sz="2400" dirty="0" smtClean="0">
                <a:solidFill>
                  <a:schemeClr val="bg1"/>
                </a:solidFill>
                <a:latin typeface="Open Sans"/>
              </a:rPr>
              <a:t>2017</a:t>
            </a:r>
            <a:endParaRPr lang="en-US" altLang="en-US" sz="14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2819400"/>
            <a:ext cx="7467600" cy="3581400"/>
          </a:xfrm>
        </p:spPr>
        <p:txBody>
          <a:bodyPr/>
          <a:lstStyle/>
          <a:p>
            <a:r>
              <a:rPr lang="en-AU" altLang="en-US" smtClean="0"/>
              <a:t>Tolerance and Cooperation Among the Religious </a:t>
            </a:r>
            <a:br>
              <a:rPr lang="en-AU" altLang="en-US" smtClean="0"/>
            </a:br>
            <a:r>
              <a:rPr lang="en-AU" altLang="en-US" smtClean="0"/>
              <a:t/>
            </a:r>
            <a:br>
              <a:rPr lang="en-AU" altLang="en-US" smtClean="0"/>
            </a:br>
            <a:r>
              <a:rPr lang="en-US" altLang="en-US" sz="2800" smtClean="0"/>
              <a:t>Session  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319655" y="1586230"/>
            <a:ext cx="2056765" cy="1050925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en-US" smtClean="0"/>
              <a:t> Discussion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half" idx="1"/>
          </p:nvPr>
        </p:nvSpPr>
        <p:spPr>
          <a:xfrm>
            <a:off x="1619885" y="2982595"/>
            <a:ext cx="3244215" cy="1974215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 fontScale="90000" lnSpcReduction="10000"/>
          </a:bodyPr>
          <a:lstStyle/>
          <a:p>
            <a:pPr algn="l"/>
            <a:endParaRPr lang="en-US" altLang="en-US" smtClean="0"/>
          </a:p>
          <a:p>
            <a:pPr algn="l"/>
            <a:r>
              <a:rPr lang="en-US" altLang="en-US" smtClean="0"/>
              <a:t>What would you do to maintain tolerance and cooperation between religious communities in your neighborhood?</a:t>
            </a:r>
            <a:br>
              <a:rPr lang="en-US" altLang="en-US" smtClean="0"/>
            </a:br>
            <a:endParaRPr lang="en-US" altLang="en-US" smtClean="0"/>
          </a:p>
          <a:p>
            <a:pPr>
              <a:buFont typeface="Arial" panose="020B0604020202020204" pitchFamily="34" charset="0"/>
              <a:buNone/>
            </a:pPr>
            <a:endParaRPr lang="en-US" altLang="en-US" sz="320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8900" y="3690620"/>
            <a:ext cx="2835910" cy="199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565" y="1240155"/>
            <a:ext cx="1915795" cy="2199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0" y="1555750"/>
            <a:ext cx="6837045" cy="619760"/>
          </a:xfrm>
        </p:spPr>
        <p:txBody>
          <a:bodyPr>
            <a:normAutofit/>
          </a:bodyPr>
          <a:lstStyle/>
          <a:p>
            <a:r>
              <a:rPr lang="en-US"/>
              <a:t>Case Study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11350" y="3096895"/>
            <a:ext cx="6837045" cy="185801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urgency of religious harmony</a:t>
            </a:r>
          </a:p>
          <a:p>
            <a:r>
              <a:rPr lang="en-US" dirty="0"/>
              <a:t>http://krjogja.com/web/news/kategori/16/Sekolah</a:t>
            </a:r>
          </a:p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>
          <a:xfrm>
            <a:off x="1774190" y="2055495"/>
            <a:ext cx="6840855" cy="116014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sym typeface="+mn-ea"/>
            </a:endParaRPr>
          </a:p>
          <a:p>
            <a:r>
              <a:rPr lang="en-US" sz="2400">
                <a:sym typeface="+mn-ea"/>
              </a:rPr>
              <a:t>Read the article based on the following link ….</a:t>
            </a:r>
            <a:r>
              <a:rPr lang="en-US" sz="2400" b="0"/>
              <a:t> </a:t>
            </a:r>
          </a:p>
          <a:p>
            <a:r>
              <a:rPr lang="en-US" smtClean="0">
                <a:sym typeface="+mn-ea"/>
              </a:rPr>
              <a:t>And </a:t>
            </a:r>
            <a:r>
              <a:rPr lang="en-US" dirty="0" smtClean="0">
                <a:sym typeface="+mn-ea"/>
              </a:rPr>
              <a:t>give your opinion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971800" y="2060575"/>
            <a:ext cx="5776913" cy="792163"/>
          </a:xfrm>
        </p:spPr>
        <p:txBody>
          <a:bodyPr/>
          <a:lstStyle/>
          <a:p>
            <a:r>
              <a:rPr lang="en-US" altLang="en-US" smtClean="0"/>
              <a:t>Question and Answer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350" y="3429000"/>
            <a:ext cx="6837363" cy="3040063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dirty="0" smtClean="0"/>
              <a:t> </a:t>
            </a:r>
            <a:r>
              <a:rPr lang="en-US" sz="9600" dirty="0" smtClean="0">
                <a:solidFill>
                  <a:schemeClr val="accent2">
                    <a:lumMod val="75000"/>
                  </a:schemeClr>
                </a:solidFill>
              </a:rPr>
              <a:t>? </a:t>
            </a:r>
            <a:endParaRPr lang="en-US" sz="9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1713230" y="1679575"/>
            <a:ext cx="6837680" cy="4581525"/>
          </a:xfrm>
        </p:spPr>
        <p:txBody>
          <a:bodyPr/>
          <a:lstStyle/>
          <a:p>
            <a:pPr eaLnBrk="1" hangingPunct="1"/>
            <a:r>
              <a:rPr lang="id-ID" altLang="en-US" sz="1800" u="sng" smtClean="0"/>
              <a:t>Tim </a:t>
            </a:r>
            <a:r>
              <a:rPr lang="en-US" altLang="en-US" sz="1800" u="sng" smtClean="0"/>
              <a:t>Penulis </a:t>
            </a:r>
            <a:r>
              <a:rPr lang="id-ID" altLang="en-US" sz="1800" u="sng" smtClean="0"/>
              <a:t>CB</a:t>
            </a:r>
            <a:r>
              <a:rPr lang="en-US" altLang="en-US" sz="1800" u="sng" smtClean="0"/>
              <a:t>: Pancasila (2014).</a:t>
            </a:r>
            <a:r>
              <a:rPr lang="id-ID" altLang="en-US" sz="1800" u="sng" smtClean="0"/>
              <a:t>  </a:t>
            </a:r>
            <a:r>
              <a:rPr lang="en-US" altLang="en-US" sz="1800" u="sng" smtClean="0"/>
              <a:t>Diktat Kuliah Character Building: Pancasila. Binus University: CBDC, 000</a:t>
            </a:r>
          </a:p>
          <a:p>
            <a:r>
              <a:rPr lang="en-AU" altLang="en-US" sz="1800" smtClean="0"/>
              <a:t>Video Jogja: City of tolerance</a:t>
            </a:r>
            <a:endParaRPr lang="en-US" altLang="en-US" sz="1800" smtClean="0"/>
          </a:p>
          <a:p>
            <a:pPr>
              <a:buFont typeface="Arial" panose="020B0604020202020204" pitchFamily="34" charset="0"/>
              <a:buNone/>
            </a:pPr>
            <a:r>
              <a:rPr lang="en-AU" altLang="en-US" sz="1800" smtClean="0">
                <a:hlinkClick r:id="rId2"/>
              </a:rPr>
              <a:t>	http://www.youtube.com/watch?v=-EM7gwtw948</a:t>
            </a:r>
            <a:endParaRPr lang="en-US" altLang="en-US" sz="1800" u="sng" smtClean="0"/>
          </a:p>
          <a:p>
            <a:pPr eaLnBrk="1" hangingPunct="1"/>
            <a:r>
              <a:rPr lang="en-US" altLang="en-US" sz="1800" smtClean="0"/>
              <a:t>Gambar  rumah ibadah: http://ciricara.com/wp-content/uploads/2012/06/05/a38.jpg</a:t>
            </a:r>
          </a:p>
          <a:p>
            <a:pPr eaLnBrk="1" hangingPunct="1"/>
            <a:r>
              <a:rPr lang="en-US" altLang="en-US" sz="1800" smtClean="0"/>
              <a:t>gambar toleransi umat beragama: http://keepo.me/hoofhoofhof/22-foto-bukti-toleransi-beragama-di-indonesia-itu-masih-hidup--damailah-negeriku</a:t>
            </a:r>
          </a:p>
          <a:p>
            <a:pPr eaLnBrk="1" hangingPunct="1"/>
            <a:r>
              <a:rPr lang="en-US" altLang="en-US" sz="1800" smtClean="0"/>
              <a:t>gambar bintang: http://gigehizhar.blogspot.co.id/2014/06/lambang-provinsi.html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4495800" y="381000"/>
            <a:ext cx="2519363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en-US" sz="4000" b="1">
                <a:latin typeface="Calibri" panose="020F0502020204030204" pitchFamily="34" charset="0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911350" y="3200400"/>
            <a:ext cx="6837363" cy="23622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- Student will be able to analyze the issues related to tolerance inter religious</a:t>
            </a:r>
            <a:br>
              <a:rPr lang="en-US" dirty="0" smtClean="0"/>
            </a:br>
            <a:r>
              <a:rPr lang="en-US" dirty="0" smtClean="0"/>
              <a:t>- Student will be able to apply the tolerance values in their daily life </a:t>
            </a: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3048000" y="1981200"/>
            <a:ext cx="436403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en-US" sz="4000" b="1">
                <a:latin typeface="Calibri" panose="020F0502020204030204" pitchFamily="34" charset="0"/>
              </a:rPr>
              <a:t>Learning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971800" y="304800"/>
            <a:ext cx="5638800" cy="838200"/>
          </a:xfrm>
        </p:spPr>
        <p:txBody>
          <a:bodyPr/>
          <a:lstStyle/>
          <a:p>
            <a:pPr algn="ctr"/>
            <a:r>
              <a:rPr lang="en-US" altLang="en-US" smtClean="0"/>
              <a:t>The Concept of Tolerance  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447800" y="1499235"/>
            <a:ext cx="7391400" cy="4585335"/>
          </a:xfrm>
        </p:spPr>
        <p:txBody>
          <a:bodyPr/>
          <a:lstStyle/>
          <a:p>
            <a:pPr algn="l"/>
            <a:r>
              <a:rPr lang="en-US" altLang="en-US" sz="2800" dirty="0" smtClean="0"/>
              <a:t>Etymologically, the word tolerance comes from the word </a:t>
            </a:r>
            <a:r>
              <a:rPr lang="en-US" altLang="en-US" sz="2800" i="1" dirty="0" err="1" smtClean="0"/>
              <a:t>tolerare</a:t>
            </a:r>
            <a:r>
              <a:rPr lang="en-US" altLang="en-US" sz="2800" i="1" dirty="0" smtClean="0"/>
              <a:t> </a:t>
            </a:r>
            <a:r>
              <a:rPr lang="en-US" altLang="en-US" sz="2800" dirty="0" smtClean="0"/>
              <a:t>(Latin) which means letting.</a:t>
            </a:r>
            <a:br>
              <a:rPr lang="en-US" altLang="en-US" sz="2800" dirty="0" smtClean="0"/>
            </a:br>
            <a:endParaRPr lang="en-US" altLang="en-US" sz="2800" dirty="0" smtClean="0"/>
          </a:p>
          <a:p>
            <a:pPr algn="l"/>
            <a:r>
              <a:rPr lang="en-US" altLang="en-US" sz="2800" dirty="0" smtClean="0"/>
              <a:t>In terminological, tolerance means patience to let other people have different opinions , different positions, different goals, different tribes , different religions , etc .</a:t>
            </a:r>
          </a:p>
          <a:p>
            <a:pPr algn="l"/>
            <a:endParaRPr lang="en-US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sz="half" idx="1"/>
          </p:nvPr>
        </p:nvSpPr>
        <p:spPr>
          <a:xfrm>
            <a:off x="1567180" y="1892935"/>
            <a:ext cx="3456305" cy="4272915"/>
          </a:xfrm>
        </p:spPr>
        <p:txBody>
          <a:bodyPr>
            <a:noAutofit/>
          </a:bodyPr>
          <a:lstStyle/>
          <a:p>
            <a:r>
              <a:rPr lang="en-US" altLang="en-US" smtClean="0"/>
              <a:t>New Webster Dictionary : tolerance is given freedom ( let ) everyone else believes or apply patient in dealing with others .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Tolerance will create a harmonious relationship between humans.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65" y="2297430"/>
            <a:ext cx="342836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200400" y="381000"/>
            <a:ext cx="5943600" cy="1066800"/>
          </a:xfrm>
        </p:spPr>
        <p:txBody>
          <a:bodyPr/>
          <a:lstStyle/>
          <a:p>
            <a:r>
              <a:rPr lang="en-US" altLang="en-US" smtClean="0"/>
              <a:t>Tolerance as the Basic of Inter Religious Cooperation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911350" y="1905000"/>
            <a:ext cx="6837363" cy="4564063"/>
          </a:xfrm>
        </p:spPr>
        <p:txBody>
          <a:bodyPr/>
          <a:lstStyle/>
          <a:p>
            <a:r>
              <a:rPr lang="en-US" altLang="en-US" sz="2400" smtClean="0"/>
              <a:t>The prophet taught us unity and peace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There are commands to maintain good relations with other religions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There is no compulsion to believe a religion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We must do justice to any religion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313180" y="601345"/>
            <a:ext cx="7066915" cy="5621655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313180" y="601345"/>
            <a:ext cx="2730500" cy="370713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043680" y="2733675"/>
            <a:ext cx="2171065" cy="157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680" y="601345"/>
            <a:ext cx="4336415" cy="21323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" y="4307840"/>
            <a:ext cx="2730500" cy="1915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315" y="4307205"/>
            <a:ext cx="4335145" cy="19157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745" y="2733040"/>
            <a:ext cx="2164715" cy="1573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5" y="886460"/>
            <a:ext cx="5937885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Building Inter Religion Cooperation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1433830" y="2029460"/>
            <a:ext cx="3456305" cy="39941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en-US" smtClean="0"/>
          </a:p>
          <a:p>
            <a:r>
              <a:rPr lang="en-US" altLang="en-US" smtClean="0"/>
              <a:t>Religious tolerance can be built through interfaith dialogue. </a:t>
            </a:r>
          </a:p>
          <a:p>
            <a:r>
              <a:rPr lang="en-US" altLang="en-US" smtClean="0"/>
              <a:t>Dialogue makes us understand the attitude of tolerance and harmony </a:t>
            </a:r>
          </a:p>
          <a:p>
            <a:r>
              <a:rPr lang="en-US" altLang="en-US" smtClean="0"/>
              <a:t>Dialogue is expected to produce harmony among religious believers</a:t>
            </a:r>
          </a:p>
          <a:p>
            <a:endParaRPr lang="en-US" altLang="en-US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14620" y="2700020"/>
            <a:ext cx="3538855" cy="265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sz="half" idx="1"/>
          </p:nvPr>
        </p:nvSpPr>
        <p:spPr>
          <a:xfrm>
            <a:off x="1691640" y="2038350"/>
            <a:ext cx="3456305" cy="3489325"/>
          </a:xfrm>
        </p:spPr>
        <p:txBody>
          <a:bodyPr>
            <a:normAutofit fontScale="75000" lnSpcReduction="10000"/>
          </a:bodyPr>
          <a:lstStyle/>
          <a:p>
            <a:endParaRPr lang="en-US" altLang="en-US" smtClean="0"/>
          </a:p>
          <a:p>
            <a:r>
              <a:rPr lang="en-US" altLang="en-US" sz="2800" smtClean="0"/>
              <a:t>We are not strong enough when working individually</a:t>
            </a:r>
            <a:br>
              <a:rPr lang="en-US" altLang="en-US" sz="2800" smtClean="0"/>
            </a:br>
            <a:r>
              <a:rPr lang="en-US" altLang="en-US" sz="2800" smtClean="0"/>
              <a:t> </a:t>
            </a:r>
          </a:p>
          <a:p>
            <a:r>
              <a:rPr lang="en-US" altLang="en-US" sz="2800" smtClean="0"/>
              <a:t>The fields of cooperation :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smtClean="0"/>
              <a:t>- Enforcement  of justice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smtClean="0"/>
              <a:t>- Improving the standard of living (economy )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smtClean="0"/>
              <a:t>- Morals improvement</a:t>
            </a:r>
          </a:p>
          <a:p>
            <a:endParaRPr lang="en-US" altLang="en-US" sz="280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2550795"/>
            <a:ext cx="3167380" cy="1985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The Model of Dialogues as A Practice of Tolerance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sz="half" idx="1"/>
          </p:nvPr>
        </p:nvSpPr>
        <p:spPr>
          <a:xfrm>
            <a:off x="1619037" y="2543567"/>
            <a:ext cx="3456384" cy="3489251"/>
          </a:xfrm>
        </p:spPr>
        <p:txBody>
          <a:bodyPr>
            <a:normAutofit fontScale="87500" lnSpcReduction="10000"/>
          </a:bodyPr>
          <a:lstStyle/>
          <a:p>
            <a:endParaRPr lang="en-US" altLang="en-US" dirty="0" smtClean="0"/>
          </a:p>
          <a:p>
            <a:r>
              <a:rPr lang="en-US" altLang="en-US" sz="2400" dirty="0" smtClean="0"/>
              <a:t>Everyday Life Dialogue. </a:t>
            </a:r>
          </a:p>
          <a:p>
            <a:pPr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Social Work Dialogue 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Spiritual Experience Dialogue 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Theological Views Dialogue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3031490"/>
            <a:ext cx="2976880" cy="251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1</TotalTime>
  <Words>242</Words>
  <Application>Microsoft Office PowerPoint</Application>
  <PresentationFormat>On-screen Show (4:3)</PresentationFormat>
  <Paragraphs>57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Template PPT 2015</vt:lpstr>
      <vt:lpstr>Tolerance and Cooperation Among the Religious   Session  06</vt:lpstr>
      <vt:lpstr>- Student will be able to analyze the issues related to tolerance inter religious - Student will be able to apply the tolerance values in their daily life </vt:lpstr>
      <vt:lpstr>The Concept of Tolerance   </vt:lpstr>
      <vt:lpstr>PowerPoint Presentation</vt:lpstr>
      <vt:lpstr>Tolerance as the Basic of Inter Religious Cooperation </vt:lpstr>
      <vt:lpstr>PowerPoint Presentation</vt:lpstr>
      <vt:lpstr>Building Inter Religion Cooperation</vt:lpstr>
      <vt:lpstr>PowerPoint Presentation</vt:lpstr>
      <vt:lpstr>The Model of Dialogues as A Practice of Tolerance</vt:lpstr>
      <vt:lpstr> Discussion</vt:lpstr>
      <vt:lpstr>Case Study</vt:lpstr>
      <vt:lpstr>Question and Answer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PC Dosen</cp:lastModifiedBy>
  <cp:revision>69</cp:revision>
  <dcterms:created xsi:type="dcterms:W3CDTF">2015-05-04T03:33:00Z</dcterms:created>
  <dcterms:modified xsi:type="dcterms:W3CDTF">2017-06-06T04:21:41Z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1033-10.2.0.5845</vt:lpwstr>
  </property>
</Properties>
</file>